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60" r:id="rId2"/>
    <p:sldId id="262" r:id="rId3"/>
    <p:sldId id="263" r:id="rId4"/>
    <p:sldId id="264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4" r:id="rId14"/>
    <p:sldId id="276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802B5-FD87-4FA6-A0FC-7F56DF68BA00}" v="886" dt="2022-09-19T06:53:29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15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24B98-10AE-48F7-822D-8D7EBFBF87D0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462BF-A785-4E1F-879C-7595D05B34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3J196bLP5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6wY2b9amn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in_Pag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Dokumentarac o najvećoj hidroelektrani na svijetu -  </a:t>
            </a:r>
            <a:r>
              <a:rPr lang="en-GB" dirty="0">
                <a:hlinkClick r:id="rId3"/>
              </a:rPr>
              <a:t>National Geographic: </a:t>
            </a:r>
            <a:r>
              <a:rPr lang="en-GB" dirty="0" err="1">
                <a:hlinkClick r:id="rId3"/>
              </a:rPr>
              <a:t>Big,Bigger,Biggest:Dam</a:t>
            </a:r>
            <a:r>
              <a:rPr lang="en-GB" dirty="0">
                <a:hlinkClick r:id="rId3"/>
              </a:rPr>
              <a:t> S02E08 - YouTube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35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Porazgovarati s učenicima o poruci ove fotografije. Na internetu mogu potražiti tko su </a:t>
            </a:r>
            <a:r>
              <a:rPr lang="hr-HR" dirty="0" err="1"/>
              <a:t>Ujguri</a:t>
            </a:r>
            <a:r>
              <a:rPr lang="hr-HR" dirty="0"/>
              <a:t> i zašto se organiziraju ovakvi protest. Porazgovarati o značenju riječi genocid.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85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Učenici trebaju usporediti dobnu strukturu Kine i Indije pomoću dijagrama.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36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Dokumentarac o kineskim </a:t>
            </a:r>
            <a:r>
              <a:rPr lang="hr-HR" dirty="0" err="1"/>
              <a:t>megagradovima</a:t>
            </a:r>
            <a:r>
              <a:rPr lang="hr-HR" dirty="0"/>
              <a:t> - </a:t>
            </a:r>
            <a:r>
              <a:rPr lang="en-GB" dirty="0">
                <a:hlinkClick r:id="rId3"/>
              </a:rPr>
              <a:t>China's competition for living space | DW Documentary - YouTube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362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Popričati s učenicima o kolonijalnog prošlosti, statusu Hong Konga danas te pojasniti naziv </a:t>
            </a:r>
            <a:r>
              <a:rPr lang="hr-HR" i="1" dirty="0"/>
              <a:t>Las Vegas istoka</a:t>
            </a:r>
            <a:r>
              <a:rPr lang="hr-HR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970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Izvor fotografija: </a:t>
            </a:r>
            <a:r>
              <a:rPr lang="hr-HR" dirty="0">
                <a:hlinkClick r:id="rId3"/>
              </a:rPr>
              <a:t>Wikipedia, </a:t>
            </a:r>
            <a:r>
              <a:rPr lang="hr-HR" dirty="0" err="1">
                <a:hlinkClick r:id="rId3"/>
              </a:rPr>
              <a:t>the</a:t>
            </a:r>
            <a:r>
              <a:rPr lang="hr-HR" dirty="0">
                <a:hlinkClick r:id="rId3"/>
              </a:rPr>
              <a:t> free </a:t>
            </a:r>
            <a:r>
              <a:rPr lang="hr-HR" dirty="0" err="1">
                <a:hlinkClick r:id="rId3"/>
              </a:rPr>
              <a:t>encyclopedia</a:t>
            </a:r>
            <a:r>
              <a:rPr lang="hr-HR" dirty="0"/>
              <a:t>. Porazgovarati s učenicima koje kineske brendove prepoznaju.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986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Učenici pomoću udžbenika na 90. stranici trebaju prepoznati što je prikazano na fotografijama te prokomentirati razlike između tradicionalne i moderne Kine.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62BF-A785-4E1F-879C-7595D05B3487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246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719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255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3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312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19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New folder\ppt-header-GEA-4-1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114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4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zbSypV2ixjE" TargetMode="External"/><Relationship Id="rId5" Type="http://schemas.openxmlformats.org/officeDocument/2006/relationships/hyperlink" Target="https://www.youtube.com/watch?v=HMaDV4p1Tho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yrlmar501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Kina</a:t>
            </a:r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ree Aerial Photography of Great Wall of China Stock Photo">
            <a:extLst>
              <a:ext uri="{FF2B5EF4-FFF2-40B4-BE49-F238E27FC236}">
                <a16:creationId xmlns:a16="http://schemas.microsoft.com/office/drawing/2014/main" id="{0227D85B-6EF2-66EC-4534-1DD50CDB3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16577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53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FD21EE4-77C3-2218-B735-2283C17E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172"/>
            <a:ext cx="10515600" cy="727788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/>
              <a:t>Dva grad poznata su po utjecaju kolonizatori – Britanaca i Portugalaca</a:t>
            </a:r>
          </a:p>
        </p:txBody>
      </p:sp>
      <p:pic>
        <p:nvPicPr>
          <p:cNvPr id="4100" name="Picture 4" descr="Free Boat on Body of Water Stock Photo">
            <a:extLst>
              <a:ext uri="{FF2B5EF4-FFF2-40B4-BE49-F238E27FC236}">
                <a16:creationId xmlns:a16="http://schemas.microsoft.com/office/drawing/2014/main" id="{700060FC-73E9-223F-7D76-FA2D529E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3" y="2724539"/>
            <a:ext cx="503853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Brown Concrete Building during Nighttime Stock Photo">
            <a:extLst>
              <a:ext uri="{FF2B5EF4-FFF2-40B4-BE49-F238E27FC236}">
                <a16:creationId xmlns:a16="http://schemas.microsoft.com/office/drawing/2014/main" id="{4A7276A2-65E9-FC14-06E9-90D625F0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54" y="2724539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D0CA362-ACE6-1DAE-85F7-F71E641CBE36}"/>
              </a:ext>
            </a:extLst>
          </p:cNvPr>
          <p:cNvSpPr txBox="1"/>
          <p:nvPr/>
        </p:nvSpPr>
        <p:spPr>
          <a:xfrm>
            <a:off x="2164702" y="5691673"/>
            <a:ext cx="1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Hong Kong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91B1774-96E6-268A-BDB4-DA5211AB3029}"/>
              </a:ext>
            </a:extLst>
          </p:cNvPr>
          <p:cNvSpPr txBox="1"/>
          <p:nvPr/>
        </p:nvSpPr>
        <p:spPr>
          <a:xfrm>
            <a:off x="7455160" y="5691673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Macao (Makao), </a:t>
            </a:r>
            <a:r>
              <a:rPr lang="hr-HR" i="1" dirty="0"/>
              <a:t>Las Vegas istoka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048E049-F5A8-BC20-9BF9-5B28AC7236C7}"/>
              </a:ext>
            </a:extLst>
          </p:cNvPr>
          <p:cNvSpPr txBox="1"/>
          <p:nvPr/>
        </p:nvSpPr>
        <p:spPr>
          <a:xfrm>
            <a:off x="7450032" y="6284939"/>
            <a:ext cx="3903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Zašto je Macao tako bogat grad?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AE6A119-94AC-65B0-E2BF-0A3127D7E9BD}"/>
              </a:ext>
            </a:extLst>
          </p:cNvPr>
          <p:cNvSpPr txBox="1"/>
          <p:nvPr/>
        </p:nvSpPr>
        <p:spPr>
          <a:xfrm>
            <a:off x="2023353" y="6284939"/>
            <a:ext cx="212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Kina </a:t>
            </a:r>
            <a:r>
              <a:rPr lang="en-GB" dirty="0" err="1">
                <a:hlinkClick r:id="rId6"/>
              </a:rPr>
              <a:t>i</a:t>
            </a:r>
            <a:r>
              <a:rPr lang="en-GB" dirty="0">
                <a:hlinkClick r:id="rId6"/>
              </a:rPr>
              <a:t> Hong Kong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1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4127E90-2553-A64D-F8AC-804A57F0C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40" y="2956468"/>
            <a:ext cx="3161712" cy="3304640"/>
          </a:xfrm>
        </p:spPr>
        <p:txBody>
          <a:bodyPr/>
          <a:lstStyle/>
          <a:p>
            <a:r>
              <a:rPr lang="hr-HR" dirty="0"/>
              <a:t>porast kineskog gospodarstva kreće od 1970-ih kada se počinju okretati prema tržišnoj ekonomiji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B0DBEBE-CA6F-946E-72EF-0353712A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78345"/>
            <a:ext cx="10515600" cy="770868"/>
          </a:xfrm>
        </p:spPr>
        <p:txBody>
          <a:bodyPr/>
          <a:lstStyle/>
          <a:p>
            <a:r>
              <a:rPr lang="hr-HR" dirty="0"/>
              <a:t>Gospodarstvo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478BF3-D1CD-D381-2CFF-EEA682394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93" y="2194137"/>
            <a:ext cx="8659433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7E899FFE-7614-3594-DF48-34471087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1503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Kineski brendovi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79D9463-FEAD-059C-582E-17B5F0E0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6" y="3110446"/>
            <a:ext cx="3488634" cy="5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C912858-DEEC-D9CD-F469-4ACD27AB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59" y="2111563"/>
            <a:ext cx="1967244" cy="19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EA450D9-121D-EF8E-C9F9-06886B19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5" y="5271510"/>
            <a:ext cx="3945835" cy="7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3C4DF568-AC5B-4983-9FEA-DA62CEE1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38" y="4388711"/>
            <a:ext cx="2073966" cy="20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BF828966-8A85-1FF8-C1EC-72CD3B0F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12" y="2678654"/>
            <a:ext cx="4019550" cy="10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0ADA30D0-6778-86B1-C9B9-D0C814B7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27" y="5161592"/>
            <a:ext cx="3110948" cy="5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8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38E9A50D-E626-EFDC-5CB2-3E556C32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1398156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Između tradicije i modernizacije - </a:t>
            </a:r>
            <a:r>
              <a:rPr lang="hr-HR" dirty="0" err="1"/>
              <a:t>Bejing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6315F44-B139-960F-570C-EF2DE512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5813"/>
            <a:ext cx="4020650" cy="306634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1C16FA-E16F-C69C-EB72-8FB3AE5E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375" y="2445813"/>
            <a:ext cx="4048600" cy="30663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4BEF7E6-A5AC-14AC-FCB8-EE338EFEE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662" y="2445813"/>
            <a:ext cx="4132713" cy="378832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E23DF1E2-8F63-1A23-6F1C-106BE7E6869D}"/>
              </a:ext>
            </a:extLst>
          </p:cNvPr>
          <p:cNvSpPr/>
          <p:nvPr/>
        </p:nvSpPr>
        <p:spPr>
          <a:xfrm>
            <a:off x="4002662" y="5512157"/>
            <a:ext cx="4150701" cy="7431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209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01FED31-9476-80B8-E2CC-7776EE23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4349620" cy="3304640"/>
          </a:xfrm>
        </p:spPr>
        <p:txBody>
          <a:bodyPr/>
          <a:lstStyle/>
          <a:p>
            <a:r>
              <a:rPr lang="hr-HR" dirty="0"/>
              <a:t>najviša točka na 5072 m nadmorske visine</a:t>
            </a:r>
          </a:p>
          <a:p>
            <a:r>
              <a:rPr lang="hr-HR" dirty="0"/>
              <a:t>960 km preko 4000 m nadmorske visine</a:t>
            </a:r>
          </a:p>
          <a:p>
            <a:r>
              <a:rPr lang="hr-HR" dirty="0"/>
              <a:t>otvorena 2006. godine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6A1E200-E732-90E4-FD25-6EB4B628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Najviša željeznica na svijetu - Tibet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109530-93AD-B7AE-7447-5CD48C9C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127" y="2935197"/>
            <a:ext cx="5434296" cy="33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F6BC504-8EB8-356B-03A5-39CE77C9B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najmnogoljudnija zemlja svijeta</a:t>
            </a:r>
          </a:p>
          <a:p>
            <a:r>
              <a:rPr lang="hr-HR" dirty="0"/>
              <a:t>povoljan položaj uz Tihi ocean</a:t>
            </a:r>
          </a:p>
          <a:p>
            <a:r>
              <a:rPr lang="hr-HR" dirty="0"/>
              <a:t>površina 9,6 milijuna </a:t>
            </a:r>
            <a:r>
              <a:rPr lang="hr-HR" b="0" i="0" dirty="0">
                <a:solidFill>
                  <a:srgbClr val="202122"/>
                </a:solidFill>
                <a:effectLst/>
              </a:rPr>
              <a:t>km²</a:t>
            </a:r>
            <a:endParaRPr lang="hr-HR" dirty="0">
              <a:solidFill>
                <a:srgbClr val="202122"/>
              </a:solidFill>
            </a:endParaRPr>
          </a:p>
          <a:p>
            <a:pPr marL="0" indent="0">
              <a:buNone/>
            </a:pPr>
            <a:r>
              <a:rPr lang="hr-HR" dirty="0"/>
              <a:t>-&gt; najveća samo azijska zemlja svijeta</a:t>
            </a:r>
          </a:p>
          <a:p>
            <a:pPr marL="0" indent="0">
              <a:buNone/>
            </a:pPr>
            <a:r>
              <a:rPr lang="hr-HR" dirty="0"/>
              <a:t>-&gt; četvrta država svijeta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F8AF8DB-B853-0384-F604-400D9853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Kina – opća obilježja</a:t>
            </a:r>
          </a:p>
        </p:txBody>
      </p:sp>
    </p:spTree>
    <p:extLst>
      <p:ext uri="{BB962C8B-B14F-4D97-AF65-F5344CB8AC3E}">
        <p14:creationId xmlns:p14="http://schemas.microsoft.com/office/powerpoint/2010/main" val="210863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A5479E7-5849-1E0B-FB5F-47AD1A15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525"/>
            <a:ext cx="6566247" cy="5705475"/>
          </a:xfrm>
          <a:prstGeom prst="rect">
            <a:avLst/>
          </a:pr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C755174D-2488-C0BE-18B1-100835913782}"/>
              </a:ext>
            </a:extLst>
          </p:cNvPr>
          <p:cNvSpPr/>
          <p:nvPr/>
        </p:nvSpPr>
        <p:spPr>
          <a:xfrm>
            <a:off x="3911859" y="4859790"/>
            <a:ext cx="1471904" cy="75422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Uža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E6CEC77F-D859-079F-F9DE-B3EF90567995}"/>
              </a:ext>
            </a:extLst>
          </p:cNvPr>
          <p:cNvSpPr/>
          <p:nvPr/>
        </p:nvSpPr>
        <p:spPr>
          <a:xfrm>
            <a:off x="985157" y="3251038"/>
            <a:ext cx="1471904" cy="75422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Vanjska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732B77ED-5F3D-2365-92B5-94CE3E1DA276}"/>
              </a:ext>
            </a:extLst>
          </p:cNvPr>
          <p:cNvSpPr/>
          <p:nvPr/>
        </p:nvSpPr>
        <p:spPr>
          <a:xfrm>
            <a:off x="6776356" y="1707503"/>
            <a:ext cx="5038531" cy="18381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2400" i="1" dirty="0"/>
              <a:t>Usporedi gustoću naseljenosti u Užoj i Vanjskoj Kini.</a:t>
            </a:r>
          </a:p>
          <a:p>
            <a:r>
              <a:rPr lang="hr-HR" sz="2400" i="1" dirty="0"/>
              <a:t>Koji su uzroci takvih razlika?</a:t>
            </a:r>
          </a:p>
        </p:txBody>
      </p:sp>
    </p:spTree>
    <p:extLst>
      <p:ext uri="{BB962C8B-B14F-4D97-AF65-F5344CB8AC3E}">
        <p14:creationId xmlns:p14="http://schemas.microsoft.com/office/powerpoint/2010/main" val="385542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35C96B0-0CBE-4F8C-4BF9-2554DF67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3" y="1180467"/>
            <a:ext cx="8801100" cy="5666961"/>
          </a:xfrm>
          <a:prstGeom prst="rect">
            <a:avLst/>
          </a:prstGeom>
        </p:spPr>
      </p:pic>
      <p:sp>
        <p:nvSpPr>
          <p:cNvPr id="8" name="Prostoručno: oblik 7">
            <a:extLst>
              <a:ext uri="{FF2B5EF4-FFF2-40B4-BE49-F238E27FC236}">
                <a16:creationId xmlns:a16="http://schemas.microsoft.com/office/drawing/2014/main" id="{897A6848-1642-13B3-28FC-D8357AC049BA}"/>
              </a:ext>
            </a:extLst>
          </p:cNvPr>
          <p:cNvSpPr/>
          <p:nvPr/>
        </p:nvSpPr>
        <p:spPr>
          <a:xfrm>
            <a:off x="3542190" y="3710866"/>
            <a:ext cx="2237173" cy="1083076"/>
          </a:xfrm>
          <a:custGeom>
            <a:avLst/>
            <a:gdLst>
              <a:gd name="connsiteX0" fmla="*/ 0 w 2237173"/>
              <a:gd name="connsiteY0" fmla="*/ 1003177 h 1083076"/>
              <a:gd name="connsiteX1" fmla="*/ 79899 w 2237173"/>
              <a:gd name="connsiteY1" fmla="*/ 958788 h 1083076"/>
              <a:gd name="connsiteX2" fmla="*/ 124288 w 2237173"/>
              <a:gd name="connsiteY2" fmla="*/ 941033 h 1083076"/>
              <a:gd name="connsiteX3" fmla="*/ 177554 w 2237173"/>
              <a:gd name="connsiteY3" fmla="*/ 949911 h 1083076"/>
              <a:gd name="connsiteX4" fmla="*/ 186431 w 2237173"/>
              <a:gd name="connsiteY4" fmla="*/ 1003177 h 1083076"/>
              <a:gd name="connsiteX5" fmla="*/ 221942 w 2237173"/>
              <a:gd name="connsiteY5" fmla="*/ 1029810 h 1083076"/>
              <a:gd name="connsiteX6" fmla="*/ 230820 w 2237173"/>
              <a:gd name="connsiteY6" fmla="*/ 1056443 h 1083076"/>
              <a:gd name="connsiteX7" fmla="*/ 257453 w 2237173"/>
              <a:gd name="connsiteY7" fmla="*/ 1065320 h 1083076"/>
              <a:gd name="connsiteX8" fmla="*/ 292963 w 2237173"/>
              <a:gd name="connsiteY8" fmla="*/ 1083076 h 1083076"/>
              <a:gd name="connsiteX9" fmla="*/ 355107 w 2237173"/>
              <a:gd name="connsiteY9" fmla="*/ 1065320 h 1083076"/>
              <a:gd name="connsiteX10" fmla="*/ 390618 w 2237173"/>
              <a:gd name="connsiteY10" fmla="*/ 1047565 h 1083076"/>
              <a:gd name="connsiteX11" fmla="*/ 461639 w 2237173"/>
              <a:gd name="connsiteY11" fmla="*/ 1038687 h 1083076"/>
              <a:gd name="connsiteX12" fmla="*/ 399495 w 2237173"/>
              <a:gd name="connsiteY12" fmla="*/ 994299 h 1083076"/>
              <a:gd name="connsiteX13" fmla="*/ 381740 w 2237173"/>
              <a:gd name="connsiteY13" fmla="*/ 967666 h 1083076"/>
              <a:gd name="connsiteX14" fmla="*/ 328474 w 2237173"/>
              <a:gd name="connsiteY14" fmla="*/ 958788 h 1083076"/>
              <a:gd name="connsiteX15" fmla="*/ 319596 w 2237173"/>
              <a:gd name="connsiteY15" fmla="*/ 923278 h 1083076"/>
              <a:gd name="connsiteX16" fmla="*/ 310719 w 2237173"/>
              <a:gd name="connsiteY16" fmla="*/ 896645 h 1083076"/>
              <a:gd name="connsiteX17" fmla="*/ 337352 w 2237173"/>
              <a:gd name="connsiteY17" fmla="*/ 816746 h 1083076"/>
              <a:gd name="connsiteX18" fmla="*/ 399495 w 2237173"/>
              <a:gd name="connsiteY18" fmla="*/ 781235 h 1083076"/>
              <a:gd name="connsiteX19" fmla="*/ 585927 w 2237173"/>
              <a:gd name="connsiteY19" fmla="*/ 763480 h 1083076"/>
              <a:gd name="connsiteX20" fmla="*/ 719092 w 2237173"/>
              <a:gd name="connsiteY20" fmla="*/ 736847 h 1083076"/>
              <a:gd name="connsiteX21" fmla="*/ 727969 w 2237173"/>
              <a:gd name="connsiteY21" fmla="*/ 594804 h 1083076"/>
              <a:gd name="connsiteX22" fmla="*/ 790113 w 2237173"/>
              <a:gd name="connsiteY22" fmla="*/ 532660 h 1083076"/>
              <a:gd name="connsiteX23" fmla="*/ 834501 w 2237173"/>
              <a:gd name="connsiteY23" fmla="*/ 461639 h 1083076"/>
              <a:gd name="connsiteX24" fmla="*/ 905523 w 2237173"/>
              <a:gd name="connsiteY24" fmla="*/ 443884 h 1083076"/>
              <a:gd name="connsiteX25" fmla="*/ 932156 w 2237173"/>
              <a:gd name="connsiteY25" fmla="*/ 257452 h 1083076"/>
              <a:gd name="connsiteX26" fmla="*/ 941033 w 2237173"/>
              <a:gd name="connsiteY26" fmla="*/ 221942 h 1083076"/>
              <a:gd name="connsiteX27" fmla="*/ 958789 w 2237173"/>
              <a:gd name="connsiteY27" fmla="*/ 115410 h 1083076"/>
              <a:gd name="connsiteX28" fmla="*/ 1020932 w 2237173"/>
              <a:gd name="connsiteY28" fmla="*/ 53266 h 1083076"/>
              <a:gd name="connsiteX29" fmla="*/ 1074198 w 2237173"/>
              <a:gd name="connsiteY29" fmla="*/ 35511 h 1083076"/>
              <a:gd name="connsiteX30" fmla="*/ 1189608 w 2237173"/>
              <a:gd name="connsiteY30" fmla="*/ 44388 h 1083076"/>
              <a:gd name="connsiteX31" fmla="*/ 1225119 w 2237173"/>
              <a:gd name="connsiteY31" fmla="*/ 35511 h 1083076"/>
              <a:gd name="connsiteX32" fmla="*/ 1233996 w 2237173"/>
              <a:gd name="connsiteY32" fmla="*/ 0 h 1083076"/>
              <a:gd name="connsiteX33" fmla="*/ 1331651 w 2237173"/>
              <a:gd name="connsiteY33" fmla="*/ 17755 h 1083076"/>
              <a:gd name="connsiteX34" fmla="*/ 1349406 w 2237173"/>
              <a:gd name="connsiteY34" fmla="*/ 44388 h 1083076"/>
              <a:gd name="connsiteX35" fmla="*/ 1367161 w 2237173"/>
              <a:gd name="connsiteY35" fmla="*/ 62144 h 1083076"/>
              <a:gd name="connsiteX36" fmla="*/ 1411550 w 2237173"/>
              <a:gd name="connsiteY36" fmla="*/ 44388 h 1083076"/>
              <a:gd name="connsiteX37" fmla="*/ 1438183 w 2237173"/>
              <a:gd name="connsiteY37" fmla="*/ 62144 h 1083076"/>
              <a:gd name="connsiteX38" fmla="*/ 1420427 w 2237173"/>
              <a:gd name="connsiteY38" fmla="*/ 177553 h 1083076"/>
              <a:gd name="connsiteX39" fmla="*/ 1402672 w 2237173"/>
              <a:gd name="connsiteY39" fmla="*/ 284085 h 1083076"/>
              <a:gd name="connsiteX40" fmla="*/ 1420427 w 2237173"/>
              <a:gd name="connsiteY40" fmla="*/ 665825 h 1083076"/>
              <a:gd name="connsiteX41" fmla="*/ 1447060 w 2237173"/>
              <a:gd name="connsiteY41" fmla="*/ 772357 h 1083076"/>
              <a:gd name="connsiteX42" fmla="*/ 1473693 w 2237173"/>
              <a:gd name="connsiteY42" fmla="*/ 745724 h 1083076"/>
              <a:gd name="connsiteX43" fmla="*/ 1482571 w 2237173"/>
              <a:gd name="connsiteY43" fmla="*/ 710214 h 1083076"/>
              <a:gd name="connsiteX44" fmla="*/ 1748901 w 2237173"/>
              <a:gd name="connsiteY44" fmla="*/ 701336 h 1083076"/>
              <a:gd name="connsiteX45" fmla="*/ 1775534 w 2237173"/>
              <a:gd name="connsiteY45" fmla="*/ 692458 h 1083076"/>
              <a:gd name="connsiteX46" fmla="*/ 1811045 w 2237173"/>
              <a:gd name="connsiteY46" fmla="*/ 683581 h 1083076"/>
              <a:gd name="connsiteX47" fmla="*/ 1873189 w 2237173"/>
              <a:gd name="connsiteY47" fmla="*/ 630315 h 1083076"/>
              <a:gd name="connsiteX48" fmla="*/ 1953088 w 2237173"/>
              <a:gd name="connsiteY48" fmla="*/ 577049 h 1083076"/>
              <a:gd name="connsiteX49" fmla="*/ 1970843 w 2237173"/>
              <a:gd name="connsiteY49" fmla="*/ 523783 h 1083076"/>
              <a:gd name="connsiteX50" fmla="*/ 1979721 w 2237173"/>
              <a:gd name="connsiteY50" fmla="*/ 470517 h 1083076"/>
              <a:gd name="connsiteX51" fmla="*/ 1997476 w 2237173"/>
              <a:gd name="connsiteY51" fmla="*/ 452761 h 1083076"/>
              <a:gd name="connsiteX52" fmla="*/ 2006354 w 2237173"/>
              <a:gd name="connsiteY52" fmla="*/ 426128 h 1083076"/>
              <a:gd name="connsiteX53" fmla="*/ 2041864 w 2237173"/>
              <a:gd name="connsiteY53" fmla="*/ 372862 h 1083076"/>
              <a:gd name="connsiteX54" fmla="*/ 2068497 w 2237173"/>
              <a:gd name="connsiteY54" fmla="*/ 310718 h 1083076"/>
              <a:gd name="connsiteX55" fmla="*/ 2095130 w 2237173"/>
              <a:gd name="connsiteY55" fmla="*/ 292963 h 1083076"/>
              <a:gd name="connsiteX56" fmla="*/ 2112886 w 2237173"/>
              <a:gd name="connsiteY56" fmla="*/ 266330 h 1083076"/>
              <a:gd name="connsiteX57" fmla="*/ 2175029 w 2237173"/>
              <a:gd name="connsiteY57" fmla="*/ 230819 h 1083076"/>
              <a:gd name="connsiteX58" fmla="*/ 2192785 w 2237173"/>
              <a:gd name="connsiteY58" fmla="*/ 213064 h 1083076"/>
              <a:gd name="connsiteX59" fmla="*/ 2219418 w 2237173"/>
              <a:gd name="connsiteY59" fmla="*/ 115410 h 1083076"/>
              <a:gd name="connsiteX60" fmla="*/ 2237173 w 2237173"/>
              <a:gd name="connsiteY60" fmla="*/ 97654 h 108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237173" h="1083076">
                <a:moveTo>
                  <a:pt x="0" y="1003177"/>
                </a:moveTo>
                <a:cubicBezTo>
                  <a:pt x="123111" y="953932"/>
                  <a:pt x="-28694" y="1019117"/>
                  <a:pt x="79899" y="958788"/>
                </a:cubicBezTo>
                <a:cubicBezTo>
                  <a:pt x="93830" y="951049"/>
                  <a:pt x="109492" y="946951"/>
                  <a:pt x="124288" y="941033"/>
                </a:cubicBezTo>
                <a:cubicBezTo>
                  <a:pt x="142043" y="943992"/>
                  <a:pt x="164826" y="937183"/>
                  <a:pt x="177554" y="949911"/>
                </a:cubicBezTo>
                <a:cubicBezTo>
                  <a:pt x="190282" y="962639"/>
                  <a:pt x="177689" y="987442"/>
                  <a:pt x="186431" y="1003177"/>
                </a:cubicBezTo>
                <a:cubicBezTo>
                  <a:pt x="193617" y="1016111"/>
                  <a:pt x="210105" y="1020932"/>
                  <a:pt x="221942" y="1029810"/>
                </a:cubicBezTo>
                <a:cubicBezTo>
                  <a:pt x="224901" y="1038688"/>
                  <a:pt x="224203" y="1049826"/>
                  <a:pt x="230820" y="1056443"/>
                </a:cubicBezTo>
                <a:cubicBezTo>
                  <a:pt x="237437" y="1063060"/>
                  <a:pt x="248852" y="1061634"/>
                  <a:pt x="257453" y="1065320"/>
                </a:cubicBezTo>
                <a:cubicBezTo>
                  <a:pt x="269617" y="1070533"/>
                  <a:pt x="281126" y="1077157"/>
                  <a:pt x="292963" y="1083076"/>
                </a:cubicBezTo>
                <a:cubicBezTo>
                  <a:pt x="313678" y="1077157"/>
                  <a:pt x="334860" y="1072682"/>
                  <a:pt x="355107" y="1065320"/>
                </a:cubicBezTo>
                <a:cubicBezTo>
                  <a:pt x="367544" y="1060797"/>
                  <a:pt x="377779" y="1050775"/>
                  <a:pt x="390618" y="1047565"/>
                </a:cubicBezTo>
                <a:cubicBezTo>
                  <a:pt x="413764" y="1041779"/>
                  <a:pt x="437965" y="1041646"/>
                  <a:pt x="461639" y="1038687"/>
                </a:cubicBezTo>
                <a:cubicBezTo>
                  <a:pt x="446516" y="1028605"/>
                  <a:pt x="410507" y="1005311"/>
                  <a:pt x="399495" y="994299"/>
                </a:cubicBezTo>
                <a:cubicBezTo>
                  <a:pt x="391950" y="986754"/>
                  <a:pt x="391283" y="972438"/>
                  <a:pt x="381740" y="967666"/>
                </a:cubicBezTo>
                <a:cubicBezTo>
                  <a:pt x="365640" y="959616"/>
                  <a:pt x="346229" y="961747"/>
                  <a:pt x="328474" y="958788"/>
                </a:cubicBezTo>
                <a:cubicBezTo>
                  <a:pt x="325515" y="946951"/>
                  <a:pt x="322948" y="935010"/>
                  <a:pt x="319596" y="923278"/>
                </a:cubicBezTo>
                <a:cubicBezTo>
                  <a:pt x="317025" y="914280"/>
                  <a:pt x="309181" y="905875"/>
                  <a:pt x="310719" y="896645"/>
                </a:cubicBezTo>
                <a:cubicBezTo>
                  <a:pt x="315334" y="868953"/>
                  <a:pt x="323909" y="841392"/>
                  <a:pt x="337352" y="816746"/>
                </a:cubicBezTo>
                <a:cubicBezTo>
                  <a:pt x="341370" y="809379"/>
                  <a:pt x="396148" y="781770"/>
                  <a:pt x="399495" y="781235"/>
                </a:cubicBezTo>
                <a:cubicBezTo>
                  <a:pt x="461136" y="771373"/>
                  <a:pt x="524351" y="773743"/>
                  <a:pt x="585927" y="763480"/>
                </a:cubicBezTo>
                <a:cubicBezTo>
                  <a:pt x="701689" y="744186"/>
                  <a:pt x="658306" y="757108"/>
                  <a:pt x="719092" y="736847"/>
                </a:cubicBezTo>
                <a:cubicBezTo>
                  <a:pt x="700804" y="681984"/>
                  <a:pt x="696736" y="683299"/>
                  <a:pt x="727969" y="594804"/>
                </a:cubicBezTo>
                <a:cubicBezTo>
                  <a:pt x="736255" y="571327"/>
                  <a:pt x="778720" y="555447"/>
                  <a:pt x="790113" y="532660"/>
                </a:cubicBezTo>
                <a:cubicBezTo>
                  <a:pt x="797735" y="517416"/>
                  <a:pt x="818655" y="470282"/>
                  <a:pt x="834501" y="461639"/>
                </a:cubicBezTo>
                <a:cubicBezTo>
                  <a:pt x="855924" y="449954"/>
                  <a:pt x="881849" y="449802"/>
                  <a:pt x="905523" y="443884"/>
                </a:cubicBezTo>
                <a:cubicBezTo>
                  <a:pt x="964079" y="385325"/>
                  <a:pt x="916183" y="441142"/>
                  <a:pt x="932156" y="257452"/>
                </a:cubicBezTo>
                <a:cubicBezTo>
                  <a:pt x="933213" y="245297"/>
                  <a:pt x="938785" y="233934"/>
                  <a:pt x="941033" y="221942"/>
                </a:cubicBezTo>
                <a:cubicBezTo>
                  <a:pt x="947668" y="186558"/>
                  <a:pt x="948051" y="149772"/>
                  <a:pt x="958789" y="115410"/>
                </a:cubicBezTo>
                <a:cubicBezTo>
                  <a:pt x="965365" y="94367"/>
                  <a:pt x="1002519" y="62472"/>
                  <a:pt x="1020932" y="53266"/>
                </a:cubicBezTo>
                <a:cubicBezTo>
                  <a:pt x="1037672" y="44896"/>
                  <a:pt x="1074198" y="35511"/>
                  <a:pt x="1074198" y="35511"/>
                </a:cubicBezTo>
                <a:cubicBezTo>
                  <a:pt x="1112668" y="38470"/>
                  <a:pt x="1151024" y="44388"/>
                  <a:pt x="1189608" y="44388"/>
                </a:cubicBezTo>
                <a:cubicBezTo>
                  <a:pt x="1201809" y="44388"/>
                  <a:pt x="1216491" y="44139"/>
                  <a:pt x="1225119" y="35511"/>
                </a:cubicBezTo>
                <a:cubicBezTo>
                  <a:pt x="1233747" y="26883"/>
                  <a:pt x="1231037" y="11837"/>
                  <a:pt x="1233996" y="0"/>
                </a:cubicBezTo>
                <a:cubicBezTo>
                  <a:pt x="1266548" y="5918"/>
                  <a:pt x="1300771" y="5878"/>
                  <a:pt x="1331651" y="17755"/>
                </a:cubicBezTo>
                <a:cubicBezTo>
                  <a:pt x="1341609" y="21585"/>
                  <a:pt x="1342741" y="36056"/>
                  <a:pt x="1349406" y="44388"/>
                </a:cubicBezTo>
                <a:cubicBezTo>
                  <a:pt x="1354635" y="50924"/>
                  <a:pt x="1361243" y="56225"/>
                  <a:pt x="1367161" y="62144"/>
                </a:cubicBezTo>
                <a:cubicBezTo>
                  <a:pt x="1381957" y="56225"/>
                  <a:pt x="1395614" y="44388"/>
                  <a:pt x="1411550" y="44388"/>
                </a:cubicBezTo>
                <a:cubicBezTo>
                  <a:pt x="1422220" y="44388"/>
                  <a:pt x="1436429" y="51619"/>
                  <a:pt x="1438183" y="62144"/>
                </a:cubicBezTo>
                <a:cubicBezTo>
                  <a:pt x="1449879" y="132323"/>
                  <a:pt x="1431943" y="131488"/>
                  <a:pt x="1420427" y="177553"/>
                </a:cubicBezTo>
                <a:cubicBezTo>
                  <a:pt x="1411776" y="212160"/>
                  <a:pt x="1407681" y="249023"/>
                  <a:pt x="1402672" y="284085"/>
                </a:cubicBezTo>
                <a:cubicBezTo>
                  <a:pt x="1408590" y="411332"/>
                  <a:pt x="1408894" y="538964"/>
                  <a:pt x="1420427" y="665825"/>
                </a:cubicBezTo>
                <a:cubicBezTo>
                  <a:pt x="1423741" y="702278"/>
                  <a:pt x="1447060" y="772357"/>
                  <a:pt x="1447060" y="772357"/>
                </a:cubicBezTo>
                <a:cubicBezTo>
                  <a:pt x="1455938" y="763479"/>
                  <a:pt x="1467464" y="756625"/>
                  <a:pt x="1473693" y="745724"/>
                </a:cubicBezTo>
                <a:cubicBezTo>
                  <a:pt x="1479746" y="735131"/>
                  <a:pt x="1470526" y="712157"/>
                  <a:pt x="1482571" y="710214"/>
                </a:cubicBezTo>
                <a:cubicBezTo>
                  <a:pt x="1570264" y="696070"/>
                  <a:pt x="1660124" y="704295"/>
                  <a:pt x="1748901" y="701336"/>
                </a:cubicBezTo>
                <a:cubicBezTo>
                  <a:pt x="1757779" y="698377"/>
                  <a:pt x="1766536" y="695029"/>
                  <a:pt x="1775534" y="692458"/>
                </a:cubicBezTo>
                <a:cubicBezTo>
                  <a:pt x="1787266" y="689106"/>
                  <a:pt x="1799830" y="688387"/>
                  <a:pt x="1811045" y="683581"/>
                </a:cubicBezTo>
                <a:cubicBezTo>
                  <a:pt x="1837654" y="672177"/>
                  <a:pt x="1852023" y="648835"/>
                  <a:pt x="1873189" y="630315"/>
                </a:cubicBezTo>
                <a:cubicBezTo>
                  <a:pt x="1900091" y="606776"/>
                  <a:pt x="1922148" y="595612"/>
                  <a:pt x="1953088" y="577049"/>
                </a:cubicBezTo>
                <a:cubicBezTo>
                  <a:pt x="1959006" y="559294"/>
                  <a:pt x="1967766" y="542244"/>
                  <a:pt x="1970843" y="523783"/>
                </a:cubicBezTo>
                <a:cubicBezTo>
                  <a:pt x="1973802" y="506028"/>
                  <a:pt x="1973401" y="487371"/>
                  <a:pt x="1979721" y="470517"/>
                </a:cubicBezTo>
                <a:cubicBezTo>
                  <a:pt x="1982660" y="462680"/>
                  <a:pt x="1991558" y="458680"/>
                  <a:pt x="1997476" y="452761"/>
                </a:cubicBezTo>
                <a:cubicBezTo>
                  <a:pt x="2000435" y="443883"/>
                  <a:pt x="2001809" y="434308"/>
                  <a:pt x="2006354" y="426128"/>
                </a:cubicBezTo>
                <a:cubicBezTo>
                  <a:pt x="2016717" y="407474"/>
                  <a:pt x="2035116" y="393106"/>
                  <a:pt x="2041864" y="372862"/>
                </a:cubicBezTo>
                <a:cubicBezTo>
                  <a:pt x="2048031" y="354361"/>
                  <a:pt x="2056309" y="325343"/>
                  <a:pt x="2068497" y="310718"/>
                </a:cubicBezTo>
                <a:cubicBezTo>
                  <a:pt x="2075327" y="302521"/>
                  <a:pt x="2086252" y="298881"/>
                  <a:pt x="2095130" y="292963"/>
                </a:cubicBezTo>
                <a:cubicBezTo>
                  <a:pt x="2101049" y="284085"/>
                  <a:pt x="2105341" y="273875"/>
                  <a:pt x="2112886" y="266330"/>
                </a:cubicBezTo>
                <a:cubicBezTo>
                  <a:pt x="2131045" y="248172"/>
                  <a:pt x="2154145" y="244742"/>
                  <a:pt x="2175029" y="230819"/>
                </a:cubicBezTo>
                <a:cubicBezTo>
                  <a:pt x="2181993" y="226176"/>
                  <a:pt x="2186866" y="218982"/>
                  <a:pt x="2192785" y="213064"/>
                </a:cubicBezTo>
                <a:cubicBezTo>
                  <a:pt x="2196253" y="195725"/>
                  <a:pt x="2208152" y="126676"/>
                  <a:pt x="2219418" y="115410"/>
                </a:cubicBezTo>
                <a:lnTo>
                  <a:pt x="2237173" y="97654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ostoručno: oblik 8">
            <a:extLst>
              <a:ext uri="{FF2B5EF4-FFF2-40B4-BE49-F238E27FC236}">
                <a16:creationId xmlns:a16="http://schemas.microsoft.com/office/drawing/2014/main" id="{F390150B-1185-7765-1063-67133845695A}"/>
              </a:ext>
            </a:extLst>
          </p:cNvPr>
          <p:cNvSpPr/>
          <p:nvPr/>
        </p:nvSpPr>
        <p:spPr>
          <a:xfrm>
            <a:off x="3071674" y="4580878"/>
            <a:ext cx="3187083" cy="1269506"/>
          </a:xfrm>
          <a:custGeom>
            <a:avLst/>
            <a:gdLst>
              <a:gd name="connsiteX0" fmla="*/ 0 w 3187083"/>
              <a:gd name="connsiteY0" fmla="*/ 275207 h 1269506"/>
              <a:gd name="connsiteX1" fmla="*/ 53266 w 3187083"/>
              <a:gd name="connsiteY1" fmla="*/ 230819 h 1269506"/>
              <a:gd name="connsiteX2" fmla="*/ 88776 w 3187083"/>
              <a:gd name="connsiteY2" fmla="*/ 221941 h 1269506"/>
              <a:gd name="connsiteX3" fmla="*/ 213064 w 3187083"/>
              <a:gd name="connsiteY3" fmla="*/ 177553 h 1269506"/>
              <a:gd name="connsiteX4" fmla="*/ 301841 w 3187083"/>
              <a:gd name="connsiteY4" fmla="*/ 204186 h 1269506"/>
              <a:gd name="connsiteX5" fmla="*/ 310718 w 3187083"/>
              <a:gd name="connsiteY5" fmla="*/ 230819 h 1269506"/>
              <a:gd name="connsiteX6" fmla="*/ 346229 w 3187083"/>
              <a:gd name="connsiteY6" fmla="*/ 248574 h 1269506"/>
              <a:gd name="connsiteX7" fmla="*/ 417250 w 3187083"/>
              <a:gd name="connsiteY7" fmla="*/ 319596 h 1269506"/>
              <a:gd name="connsiteX8" fmla="*/ 550415 w 3187083"/>
              <a:gd name="connsiteY8" fmla="*/ 381739 h 1269506"/>
              <a:gd name="connsiteX9" fmla="*/ 603681 w 3187083"/>
              <a:gd name="connsiteY9" fmla="*/ 426128 h 1269506"/>
              <a:gd name="connsiteX10" fmla="*/ 648070 w 3187083"/>
              <a:gd name="connsiteY10" fmla="*/ 559293 h 1269506"/>
              <a:gd name="connsiteX11" fmla="*/ 683580 w 3187083"/>
              <a:gd name="connsiteY11" fmla="*/ 585926 h 1269506"/>
              <a:gd name="connsiteX12" fmla="*/ 710213 w 3187083"/>
              <a:gd name="connsiteY12" fmla="*/ 807868 h 1269506"/>
              <a:gd name="connsiteX13" fmla="*/ 754602 w 3187083"/>
              <a:gd name="connsiteY13" fmla="*/ 861134 h 1269506"/>
              <a:gd name="connsiteX14" fmla="*/ 763479 w 3187083"/>
              <a:gd name="connsiteY14" fmla="*/ 949910 h 1269506"/>
              <a:gd name="connsiteX15" fmla="*/ 772357 w 3187083"/>
              <a:gd name="connsiteY15" fmla="*/ 994299 h 1269506"/>
              <a:gd name="connsiteX16" fmla="*/ 834501 w 3187083"/>
              <a:gd name="connsiteY16" fmla="*/ 1038687 h 1269506"/>
              <a:gd name="connsiteX17" fmla="*/ 870011 w 3187083"/>
              <a:gd name="connsiteY17" fmla="*/ 1083075 h 1269506"/>
              <a:gd name="connsiteX18" fmla="*/ 923277 w 3187083"/>
              <a:gd name="connsiteY18" fmla="*/ 1118586 h 1269506"/>
              <a:gd name="connsiteX19" fmla="*/ 949910 w 3187083"/>
              <a:gd name="connsiteY19" fmla="*/ 1180730 h 1269506"/>
              <a:gd name="connsiteX20" fmla="*/ 958788 w 3187083"/>
              <a:gd name="connsiteY20" fmla="*/ 1216240 h 1269506"/>
              <a:gd name="connsiteX21" fmla="*/ 1029809 w 3187083"/>
              <a:gd name="connsiteY21" fmla="*/ 1269506 h 1269506"/>
              <a:gd name="connsiteX22" fmla="*/ 1065320 w 3187083"/>
              <a:gd name="connsiteY22" fmla="*/ 1260629 h 1269506"/>
              <a:gd name="connsiteX23" fmla="*/ 1038687 w 3187083"/>
              <a:gd name="connsiteY23" fmla="*/ 1233996 h 1269506"/>
              <a:gd name="connsiteX24" fmla="*/ 1047565 w 3187083"/>
              <a:gd name="connsiteY24" fmla="*/ 1207363 h 1269506"/>
              <a:gd name="connsiteX25" fmla="*/ 1216241 w 3187083"/>
              <a:gd name="connsiteY25" fmla="*/ 1198485 h 1269506"/>
              <a:gd name="connsiteX26" fmla="*/ 1242874 w 3187083"/>
              <a:gd name="connsiteY26" fmla="*/ 1065320 h 1269506"/>
              <a:gd name="connsiteX27" fmla="*/ 1278384 w 3187083"/>
              <a:gd name="connsiteY27" fmla="*/ 1012054 h 1269506"/>
              <a:gd name="connsiteX28" fmla="*/ 1322773 w 3187083"/>
              <a:gd name="connsiteY28" fmla="*/ 958788 h 1269506"/>
              <a:gd name="connsiteX29" fmla="*/ 1349406 w 3187083"/>
              <a:gd name="connsiteY29" fmla="*/ 941033 h 1269506"/>
              <a:gd name="connsiteX30" fmla="*/ 1376039 w 3187083"/>
              <a:gd name="connsiteY30" fmla="*/ 914400 h 1269506"/>
              <a:gd name="connsiteX31" fmla="*/ 1429305 w 3187083"/>
              <a:gd name="connsiteY31" fmla="*/ 887767 h 1269506"/>
              <a:gd name="connsiteX32" fmla="*/ 1447060 w 3187083"/>
              <a:gd name="connsiteY32" fmla="*/ 870011 h 1269506"/>
              <a:gd name="connsiteX33" fmla="*/ 1482571 w 3187083"/>
              <a:gd name="connsiteY33" fmla="*/ 825623 h 1269506"/>
              <a:gd name="connsiteX34" fmla="*/ 1597980 w 3187083"/>
              <a:gd name="connsiteY34" fmla="*/ 772357 h 1269506"/>
              <a:gd name="connsiteX35" fmla="*/ 1633491 w 3187083"/>
              <a:gd name="connsiteY35" fmla="*/ 745724 h 1269506"/>
              <a:gd name="connsiteX36" fmla="*/ 1669002 w 3187083"/>
              <a:gd name="connsiteY36" fmla="*/ 665825 h 1269506"/>
              <a:gd name="connsiteX37" fmla="*/ 1695635 w 3187083"/>
              <a:gd name="connsiteY37" fmla="*/ 656947 h 1269506"/>
              <a:gd name="connsiteX38" fmla="*/ 1757778 w 3187083"/>
              <a:gd name="connsiteY38" fmla="*/ 639192 h 1269506"/>
              <a:gd name="connsiteX39" fmla="*/ 1802167 w 3187083"/>
              <a:gd name="connsiteY39" fmla="*/ 532660 h 1269506"/>
              <a:gd name="connsiteX40" fmla="*/ 1917576 w 3187083"/>
              <a:gd name="connsiteY40" fmla="*/ 461639 h 1269506"/>
              <a:gd name="connsiteX41" fmla="*/ 1953087 w 3187083"/>
              <a:gd name="connsiteY41" fmla="*/ 443883 h 1269506"/>
              <a:gd name="connsiteX42" fmla="*/ 1997476 w 3187083"/>
              <a:gd name="connsiteY42" fmla="*/ 435005 h 1269506"/>
              <a:gd name="connsiteX43" fmla="*/ 2041864 w 3187083"/>
              <a:gd name="connsiteY43" fmla="*/ 408372 h 1269506"/>
              <a:gd name="connsiteX44" fmla="*/ 2104008 w 3187083"/>
              <a:gd name="connsiteY44" fmla="*/ 417250 h 1269506"/>
              <a:gd name="connsiteX45" fmla="*/ 2139518 w 3187083"/>
              <a:gd name="connsiteY45" fmla="*/ 435005 h 1269506"/>
              <a:gd name="connsiteX46" fmla="*/ 2192784 w 3187083"/>
              <a:gd name="connsiteY46" fmla="*/ 443883 h 1269506"/>
              <a:gd name="connsiteX47" fmla="*/ 2263806 w 3187083"/>
              <a:gd name="connsiteY47" fmla="*/ 497149 h 1269506"/>
              <a:gd name="connsiteX48" fmla="*/ 2414726 w 3187083"/>
              <a:gd name="connsiteY48" fmla="*/ 488272 h 1269506"/>
              <a:gd name="connsiteX49" fmla="*/ 2423604 w 3187083"/>
              <a:gd name="connsiteY49" fmla="*/ 461639 h 1269506"/>
              <a:gd name="connsiteX50" fmla="*/ 2459114 w 3187083"/>
              <a:gd name="connsiteY50" fmla="*/ 390617 h 1269506"/>
              <a:gd name="connsiteX51" fmla="*/ 2556769 w 3187083"/>
              <a:gd name="connsiteY51" fmla="*/ 363984 h 1269506"/>
              <a:gd name="connsiteX52" fmla="*/ 2592279 w 3187083"/>
              <a:gd name="connsiteY52" fmla="*/ 346229 h 1269506"/>
              <a:gd name="connsiteX53" fmla="*/ 2672178 w 3187083"/>
              <a:gd name="connsiteY53" fmla="*/ 372862 h 1269506"/>
              <a:gd name="connsiteX54" fmla="*/ 2681056 w 3187083"/>
              <a:gd name="connsiteY54" fmla="*/ 399495 h 1269506"/>
              <a:gd name="connsiteX55" fmla="*/ 2743200 w 3187083"/>
              <a:gd name="connsiteY55" fmla="*/ 381739 h 1269506"/>
              <a:gd name="connsiteX56" fmla="*/ 2752077 w 3187083"/>
              <a:gd name="connsiteY56" fmla="*/ 310718 h 1269506"/>
              <a:gd name="connsiteX57" fmla="*/ 2769833 w 3187083"/>
              <a:gd name="connsiteY57" fmla="*/ 292963 h 1269506"/>
              <a:gd name="connsiteX58" fmla="*/ 2778710 w 3187083"/>
              <a:gd name="connsiteY58" fmla="*/ 248574 h 1269506"/>
              <a:gd name="connsiteX59" fmla="*/ 2805343 w 3187083"/>
              <a:gd name="connsiteY59" fmla="*/ 221941 h 1269506"/>
              <a:gd name="connsiteX60" fmla="*/ 2831976 w 3187083"/>
              <a:gd name="connsiteY60" fmla="*/ 204186 h 1269506"/>
              <a:gd name="connsiteX61" fmla="*/ 2867487 w 3187083"/>
              <a:gd name="connsiteY61" fmla="*/ 177553 h 1269506"/>
              <a:gd name="connsiteX62" fmla="*/ 2902998 w 3187083"/>
              <a:gd name="connsiteY62" fmla="*/ 133165 h 1269506"/>
              <a:gd name="connsiteX63" fmla="*/ 2911876 w 3187083"/>
              <a:gd name="connsiteY63" fmla="*/ 106532 h 1269506"/>
              <a:gd name="connsiteX64" fmla="*/ 2920753 w 3187083"/>
              <a:gd name="connsiteY64" fmla="*/ 44388 h 1269506"/>
              <a:gd name="connsiteX65" fmla="*/ 2938509 w 3187083"/>
              <a:gd name="connsiteY65" fmla="*/ 26633 h 1269506"/>
              <a:gd name="connsiteX66" fmla="*/ 3080551 w 3187083"/>
              <a:gd name="connsiteY66" fmla="*/ 0 h 1269506"/>
              <a:gd name="connsiteX67" fmla="*/ 3142695 w 3187083"/>
              <a:gd name="connsiteY67" fmla="*/ 44388 h 1269506"/>
              <a:gd name="connsiteX68" fmla="*/ 3160450 w 3187083"/>
              <a:gd name="connsiteY68" fmla="*/ 97654 h 1269506"/>
              <a:gd name="connsiteX69" fmla="*/ 3187083 w 3187083"/>
              <a:gd name="connsiteY69" fmla="*/ 159798 h 1269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87083" h="1269506">
                <a:moveTo>
                  <a:pt x="0" y="275207"/>
                </a:moveTo>
                <a:cubicBezTo>
                  <a:pt x="17755" y="260411"/>
                  <a:pt x="33447" y="242710"/>
                  <a:pt x="53266" y="230819"/>
                </a:cubicBezTo>
                <a:cubicBezTo>
                  <a:pt x="63728" y="224542"/>
                  <a:pt x="77310" y="226111"/>
                  <a:pt x="88776" y="221941"/>
                </a:cubicBezTo>
                <a:cubicBezTo>
                  <a:pt x="238992" y="167316"/>
                  <a:pt x="63989" y="220145"/>
                  <a:pt x="213064" y="177553"/>
                </a:cubicBezTo>
                <a:cubicBezTo>
                  <a:pt x="237263" y="181586"/>
                  <a:pt x="281198" y="183543"/>
                  <a:pt x="301841" y="204186"/>
                </a:cubicBezTo>
                <a:cubicBezTo>
                  <a:pt x="308458" y="210803"/>
                  <a:pt x="304101" y="224202"/>
                  <a:pt x="310718" y="230819"/>
                </a:cubicBezTo>
                <a:cubicBezTo>
                  <a:pt x="320076" y="240177"/>
                  <a:pt x="335218" y="241233"/>
                  <a:pt x="346229" y="248574"/>
                </a:cubicBezTo>
                <a:cubicBezTo>
                  <a:pt x="473434" y="333377"/>
                  <a:pt x="323600" y="237653"/>
                  <a:pt x="417250" y="319596"/>
                </a:cubicBezTo>
                <a:cubicBezTo>
                  <a:pt x="490048" y="383294"/>
                  <a:pt x="443625" y="301647"/>
                  <a:pt x="550415" y="381739"/>
                </a:cubicBezTo>
                <a:cubicBezTo>
                  <a:pt x="592622" y="413394"/>
                  <a:pt x="575464" y="397909"/>
                  <a:pt x="603681" y="426128"/>
                </a:cubicBezTo>
                <a:cubicBezTo>
                  <a:pt x="611143" y="455974"/>
                  <a:pt x="616352" y="527575"/>
                  <a:pt x="648070" y="559293"/>
                </a:cubicBezTo>
                <a:cubicBezTo>
                  <a:pt x="658532" y="569755"/>
                  <a:pt x="671743" y="577048"/>
                  <a:pt x="683580" y="585926"/>
                </a:cubicBezTo>
                <a:cubicBezTo>
                  <a:pt x="687566" y="665648"/>
                  <a:pt x="671980" y="739048"/>
                  <a:pt x="710213" y="807868"/>
                </a:cubicBezTo>
                <a:cubicBezTo>
                  <a:pt x="723401" y="831607"/>
                  <a:pt x="736831" y="843363"/>
                  <a:pt x="754602" y="861134"/>
                </a:cubicBezTo>
                <a:cubicBezTo>
                  <a:pt x="757561" y="890726"/>
                  <a:pt x="759549" y="920431"/>
                  <a:pt x="763479" y="949910"/>
                </a:cubicBezTo>
                <a:cubicBezTo>
                  <a:pt x="765473" y="964867"/>
                  <a:pt x="762931" y="982516"/>
                  <a:pt x="772357" y="994299"/>
                </a:cubicBezTo>
                <a:cubicBezTo>
                  <a:pt x="788259" y="1014177"/>
                  <a:pt x="815665" y="1021563"/>
                  <a:pt x="834501" y="1038687"/>
                </a:cubicBezTo>
                <a:cubicBezTo>
                  <a:pt x="848521" y="1051433"/>
                  <a:pt x="855927" y="1070399"/>
                  <a:pt x="870011" y="1083075"/>
                </a:cubicBezTo>
                <a:cubicBezTo>
                  <a:pt x="885872" y="1097350"/>
                  <a:pt x="923277" y="1118586"/>
                  <a:pt x="923277" y="1118586"/>
                </a:cubicBezTo>
                <a:cubicBezTo>
                  <a:pt x="939063" y="1150158"/>
                  <a:pt x="941200" y="1150245"/>
                  <a:pt x="949910" y="1180730"/>
                </a:cubicBezTo>
                <a:cubicBezTo>
                  <a:pt x="953262" y="1192462"/>
                  <a:pt x="951467" y="1206479"/>
                  <a:pt x="958788" y="1216240"/>
                </a:cubicBezTo>
                <a:cubicBezTo>
                  <a:pt x="969334" y="1230301"/>
                  <a:pt x="1011158" y="1257072"/>
                  <a:pt x="1029809" y="1269506"/>
                </a:cubicBezTo>
                <a:cubicBezTo>
                  <a:pt x="1041646" y="1266547"/>
                  <a:pt x="1062361" y="1272466"/>
                  <a:pt x="1065320" y="1260629"/>
                </a:cubicBezTo>
                <a:cubicBezTo>
                  <a:pt x="1068365" y="1248449"/>
                  <a:pt x="1042657" y="1245907"/>
                  <a:pt x="1038687" y="1233996"/>
                </a:cubicBezTo>
                <a:cubicBezTo>
                  <a:pt x="1035728" y="1225118"/>
                  <a:pt x="1038389" y="1209198"/>
                  <a:pt x="1047565" y="1207363"/>
                </a:cubicBezTo>
                <a:cubicBezTo>
                  <a:pt x="1102775" y="1196321"/>
                  <a:pt x="1160016" y="1201444"/>
                  <a:pt x="1216241" y="1198485"/>
                </a:cubicBezTo>
                <a:cubicBezTo>
                  <a:pt x="1221438" y="1167299"/>
                  <a:pt x="1233588" y="1088535"/>
                  <a:pt x="1242874" y="1065320"/>
                </a:cubicBezTo>
                <a:cubicBezTo>
                  <a:pt x="1250799" y="1045507"/>
                  <a:pt x="1266547" y="1029809"/>
                  <a:pt x="1278384" y="1012054"/>
                </a:cubicBezTo>
                <a:cubicBezTo>
                  <a:pt x="1295841" y="985869"/>
                  <a:pt x="1297142" y="980147"/>
                  <a:pt x="1322773" y="958788"/>
                </a:cubicBezTo>
                <a:cubicBezTo>
                  <a:pt x="1330970" y="951958"/>
                  <a:pt x="1341209" y="947863"/>
                  <a:pt x="1349406" y="941033"/>
                </a:cubicBezTo>
                <a:cubicBezTo>
                  <a:pt x="1359051" y="932996"/>
                  <a:pt x="1365593" y="921364"/>
                  <a:pt x="1376039" y="914400"/>
                </a:cubicBezTo>
                <a:cubicBezTo>
                  <a:pt x="1474483" y="848770"/>
                  <a:pt x="1324551" y="971572"/>
                  <a:pt x="1429305" y="887767"/>
                </a:cubicBezTo>
                <a:cubicBezTo>
                  <a:pt x="1435841" y="882538"/>
                  <a:pt x="1441613" y="876366"/>
                  <a:pt x="1447060" y="870011"/>
                </a:cubicBezTo>
                <a:cubicBezTo>
                  <a:pt x="1459391" y="855624"/>
                  <a:pt x="1467412" y="836992"/>
                  <a:pt x="1482571" y="825623"/>
                </a:cubicBezTo>
                <a:cubicBezTo>
                  <a:pt x="1549844" y="775168"/>
                  <a:pt x="1539855" y="804648"/>
                  <a:pt x="1597980" y="772357"/>
                </a:cubicBezTo>
                <a:cubicBezTo>
                  <a:pt x="1610914" y="765171"/>
                  <a:pt x="1621654" y="754602"/>
                  <a:pt x="1633491" y="745724"/>
                </a:cubicBezTo>
                <a:cubicBezTo>
                  <a:pt x="1636188" y="738982"/>
                  <a:pt x="1660706" y="674121"/>
                  <a:pt x="1669002" y="665825"/>
                </a:cubicBezTo>
                <a:cubicBezTo>
                  <a:pt x="1675619" y="659208"/>
                  <a:pt x="1686672" y="659636"/>
                  <a:pt x="1695635" y="656947"/>
                </a:cubicBezTo>
                <a:cubicBezTo>
                  <a:pt x="1716270" y="650757"/>
                  <a:pt x="1737064" y="645110"/>
                  <a:pt x="1757778" y="639192"/>
                </a:cubicBezTo>
                <a:cubicBezTo>
                  <a:pt x="1865256" y="558584"/>
                  <a:pt x="1700143" y="695898"/>
                  <a:pt x="1802167" y="532660"/>
                </a:cubicBezTo>
                <a:cubicBezTo>
                  <a:pt x="1837169" y="476656"/>
                  <a:pt x="1869051" y="473770"/>
                  <a:pt x="1917576" y="461639"/>
                </a:cubicBezTo>
                <a:cubicBezTo>
                  <a:pt x="1929413" y="455720"/>
                  <a:pt x="1940532" y="448068"/>
                  <a:pt x="1953087" y="443883"/>
                </a:cubicBezTo>
                <a:cubicBezTo>
                  <a:pt x="1967402" y="439111"/>
                  <a:pt x="1983466" y="440609"/>
                  <a:pt x="1997476" y="435005"/>
                </a:cubicBezTo>
                <a:cubicBezTo>
                  <a:pt x="2013497" y="428597"/>
                  <a:pt x="2027068" y="417250"/>
                  <a:pt x="2041864" y="408372"/>
                </a:cubicBezTo>
                <a:cubicBezTo>
                  <a:pt x="2062579" y="411331"/>
                  <a:pt x="2083820" y="411744"/>
                  <a:pt x="2104008" y="417250"/>
                </a:cubicBezTo>
                <a:cubicBezTo>
                  <a:pt x="2116775" y="420732"/>
                  <a:pt x="2126842" y="431202"/>
                  <a:pt x="2139518" y="435005"/>
                </a:cubicBezTo>
                <a:cubicBezTo>
                  <a:pt x="2156759" y="440177"/>
                  <a:pt x="2175029" y="440924"/>
                  <a:pt x="2192784" y="443883"/>
                </a:cubicBezTo>
                <a:cubicBezTo>
                  <a:pt x="2243790" y="494889"/>
                  <a:pt x="2217321" y="481655"/>
                  <a:pt x="2263806" y="497149"/>
                </a:cubicBezTo>
                <a:cubicBezTo>
                  <a:pt x="2314113" y="494190"/>
                  <a:pt x="2365532" y="499204"/>
                  <a:pt x="2414726" y="488272"/>
                </a:cubicBezTo>
                <a:cubicBezTo>
                  <a:pt x="2423861" y="486242"/>
                  <a:pt x="2421033" y="470637"/>
                  <a:pt x="2423604" y="461639"/>
                </a:cubicBezTo>
                <a:cubicBezTo>
                  <a:pt x="2431682" y="433365"/>
                  <a:pt x="2430480" y="409706"/>
                  <a:pt x="2459114" y="390617"/>
                </a:cubicBezTo>
                <a:cubicBezTo>
                  <a:pt x="2478422" y="377745"/>
                  <a:pt x="2532948" y="368748"/>
                  <a:pt x="2556769" y="363984"/>
                </a:cubicBezTo>
                <a:cubicBezTo>
                  <a:pt x="2568606" y="358066"/>
                  <a:pt x="2579111" y="347546"/>
                  <a:pt x="2592279" y="346229"/>
                </a:cubicBezTo>
                <a:cubicBezTo>
                  <a:pt x="2633883" y="342068"/>
                  <a:pt x="2643719" y="353889"/>
                  <a:pt x="2672178" y="372862"/>
                </a:cubicBezTo>
                <a:cubicBezTo>
                  <a:pt x="2675137" y="381740"/>
                  <a:pt x="2674439" y="392878"/>
                  <a:pt x="2681056" y="399495"/>
                </a:cubicBezTo>
                <a:cubicBezTo>
                  <a:pt x="2706232" y="424671"/>
                  <a:pt x="2724701" y="395613"/>
                  <a:pt x="2743200" y="381739"/>
                </a:cubicBezTo>
                <a:cubicBezTo>
                  <a:pt x="2746159" y="358065"/>
                  <a:pt x="2745221" y="333570"/>
                  <a:pt x="2752077" y="310718"/>
                </a:cubicBezTo>
                <a:cubicBezTo>
                  <a:pt x="2754482" y="302701"/>
                  <a:pt x="2766536" y="300656"/>
                  <a:pt x="2769833" y="292963"/>
                </a:cubicBezTo>
                <a:cubicBezTo>
                  <a:pt x="2775777" y="279094"/>
                  <a:pt x="2771962" y="262070"/>
                  <a:pt x="2778710" y="248574"/>
                </a:cubicBezTo>
                <a:cubicBezTo>
                  <a:pt x="2784325" y="237344"/>
                  <a:pt x="2795698" y="229978"/>
                  <a:pt x="2805343" y="221941"/>
                </a:cubicBezTo>
                <a:cubicBezTo>
                  <a:pt x="2813540" y="215111"/>
                  <a:pt x="2823294" y="210388"/>
                  <a:pt x="2831976" y="204186"/>
                </a:cubicBezTo>
                <a:cubicBezTo>
                  <a:pt x="2844016" y="195586"/>
                  <a:pt x="2855650" y="186431"/>
                  <a:pt x="2867487" y="177553"/>
                </a:cubicBezTo>
                <a:cubicBezTo>
                  <a:pt x="2889802" y="110610"/>
                  <a:pt x="2857105" y="190530"/>
                  <a:pt x="2902998" y="133165"/>
                </a:cubicBezTo>
                <a:cubicBezTo>
                  <a:pt x="2908844" y="125858"/>
                  <a:pt x="2908917" y="115410"/>
                  <a:pt x="2911876" y="106532"/>
                </a:cubicBezTo>
                <a:cubicBezTo>
                  <a:pt x="2914835" y="85817"/>
                  <a:pt x="2914136" y="64239"/>
                  <a:pt x="2920753" y="44388"/>
                </a:cubicBezTo>
                <a:cubicBezTo>
                  <a:pt x="2923400" y="36447"/>
                  <a:pt x="2930569" y="29280"/>
                  <a:pt x="2938509" y="26633"/>
                </a:cubicBezTo>
                <a:cubicBezTo>
                  <a:pt x="2959806" y="19534"/>
                  <a:pt x="3048294" y="5376"/>
                  <a:pt x="3080551" y="0"/>
                </a:cubicBezTo>
                <a:cubicBezTo>
                  <a:pt x="3103945" y="11697"/>
                  <a:pt x="3128852" y="19471"/>
                  <a:pt x="3142695" y="44388"/>
                </a:cubicBezTo>
                <a:cubicBezTo>
                  <a:pt x="3151784" y="60749"/>
                  <a:pt x="3153499" y="80277"/>
                  <a:pt x="3160450" y="97654"/>
                </a:cubicBezTo>
                <a:cubicBezTo>
                  <a:pt x="3204323" y="207337"/>
                  <a:pt x="3158513" y="74082"/>
                  <a:pt x="3187083" y="159798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ostoručno: oblik 9">
            <a:extLst>
              <a:ext uri="{FF2B5EF4-FFF2-40B4-BE49-F238E27FC236}">
                <a16:creationId xmlns:a16="http://schemas.microsoft.com/office/drawing/2014/main" id="{95BD13A1-4EE6-E9F5-F54F-1BCCBFF8742C}"/>
              </a:ext>
            </a:extLst>
          </p:cNvPr>
          <p:cNvSpPr/>
          <p:nvPr/>
        </p:nvSpPr>
        <p:spPr>
          <a:xfrm>
            <a:off x="4341181" y="5841507"/>
            <a:ext cx="1233996" cy="240427"/>
          </a:xfrm>
          <a:custGeom>
            <a:avLst/>
            <a:gdLst>
              <a:gd name="connsiteX0" fmla="*/ 97654 w 1233996"/>
              <a:gd name="connsiteY0" fmla="*/ 0 h 240427"/>
              <a:gd name="connsiteX1" fmla="*/ 115409 w 1233996"/>
              <a:gd name="connsiteY1" fmla="*/ 44388 h 240427"/>
              <a:gd name="connsiteX2" fmla="*/ 62143 w 1233996"/>
              <a:gd name="connsiteY2" fmla="*/ 88776 h 240427"/>
              <a:gd name="connsiteX3" fmla="*/ 35510 w 1233996"/>
              <a:gd name="connsiteY3" fmla="*/ 159798 h 240427"/>
              <a:gd name="connsiteX4" fmla="*/ 0 w 1233996"/>
              <a:gd name="connsiteY4" fmla="*/ 204186 h 240427"/>
              <a:gd name="connsiteX5" fmla="*/ 26633 w 1233996"/>
              <a:gd name="connsiteY5" fmla="*/ 230819 h 240427"/>
              <a:gd name="connsiteX6" fmla="*/ 53266 w 1233996"/>
              <a:gd name="connsiteY6" fmla="*/ 239697 h 240427"/>
              <a:gd name="connsiteX7" fmla="*/ 106532 w 1233996"/>
              <a:gd name="connsiteY7" fmla="*/ 177553 h 240427"/>
              <a:gd name="connsiteX8" fmla="*/ 150920 w 1233996"/>
              <a:gd name="connsiteY8" fmla="*/ 168676 h 240427"/>
              <a:gd name="connsiteX9" fmla="*/ 168675 w 1233996"/>
              <a:gd name="connsiteY9" fmla="*/ 142043 h 240427"/>
              <a:gd name="connsiteX10" fmla="*/ 275207 w 1233996"/>
              <a:gd name="connsiteY10" fmla="*/ 79899 h 240427"/>
              <a:gd name="connsiteX11" fmla="*/ 381739 w 1233996"/>
              <a:gd name="connsiteY11" fmla="*/ 44388 h 240427"/>
              <a:gd name="connsiteX12" fmla="*/ 408372 w 1233996"/>
              <a:gd name="connsiteY12" fmla="*/ 17755 h 240427"/>
              <a:gd name="connsiteX13" fmla="*/ 506027 w 1233996"/>
              <a:gd name="connsiteY13" fmla="*/ 44388 h 240427"/>
              <a:gd name="connsiteX14" fmla="*/ 532660 w 1233996"/>
              <a:gd name="connsiteY14" fmla="*/ 71021 h 240427"/>
              <a:gd name="connsiteX15" fmla="*/ 568170 w 1233996"/>
              <a:gd name="connsiteY15" fmla="*/ 168676 h 240427"/>
              <a:gd name="connsiteX16" fmla="*/ 594803 w 1233996"/>
              <a:gd name="connsiteY16" fmla="*/ 177553 h 240427"/>
              <a:gd name="connsiteX17" fmla="*/ 621436 w 1233996"/>
              <a:gd name="connsiteY17" fmla="*/ 168676 h 240427"/>
              <a:gd name="connsiteX18" fmla="*/ 683580 w 1233996"/>
              <a:gd name="connsiteY18" fmla="*/ 133165 h 240427"/>
              <a:gd name="connsiteX19" fmla="*/ 887767 w 1233996"/>
              <a:gd name="connsiteY19" fmla="*/ 142043 h 240427"/>
              <a:gd name="connsiteX20" fmla="*/ 976543 w 1233996"/>
              <a:gd name="connsiteY20" fmla="*/ 159798 h 240427"/>
              <a:gd name="connsiteX21" fmla="*/ 1065320 w 1233996"/>
              <a:gd name="connsiteY21" fmla="*/ 168676 h 240427"/>
              <a:gd name="connsiteX22" fmla="*/ 1100831 w 1233996"/>
              <a:gd name="connsiteY22" fmla="*/ 177553 h 240427"/>
              <a:gd name="connsiteX23" fmla="*/ 1118586 w 1233996"/>
              <a:gd name="connsiteY23" fmla="*/ 195309 h 240427"/>
              <a:gd name="connsiteX24" fmla="*/ 1233996 w 1233996"/>
              <a:gd name="connsiteY24" fmla="*/ 213064 h 24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3996" h="240427">
                <a:moveTo>
                  <a:pt x="97654" y="0"/>
                </a:moveTo>
                <a:cubicBezTo>
                  <a:pt x="103572" y="14796"/>
                  <a:pt x="121327" y="29592"/>
                  <a:pt x="115409" y="44388"/>
                </a:cubicBezTo>
                <a:cubicBezTo>
                  <a:pt x="106825" y="65847"/>
                  <a:pt x="75299" y="69773"/>
                  <a:pt x="62143" y="88776"/>
                </a:cubicBezTo>
                <a:cubicBezTo>
                  <a:pt x="47751" y="109564"/>
                  <a:pt x="47497" y="137536"/>
                  <a:pt x="35510" y="159798"/>
                </a:cubicBezTo>
                <a:cubicBezTo>
                  <a:pt x="26527" y="176481"/>
                  <a:pt x="11837" y="189390"/>
                  <a:pt x="0" y="204186"/>
                </a:cubicBezTo>
                <a:cubicBezTo>
                  <a:pt x="8878" y="213064"/>
                  <a:pt x="16187" y="223855"/>
                  <a:pt x="26633" y="230819"/>
                </a:cubicBezTo>
                <a:cubicBezTo>
                  <a:pt x="34419" y="236010"/>
                  <a:pt x="44388" y="242656"/>
                  <a:pt x="53266" y="239697"/>
                </a:cubicBezTo>
                <a:cubicBezTo>
                  <a:pt x="75978" y="232126"/>
                  <a:pt x="89317" y="188312"/>
                  <a:pt x="106532" y="177553"/>
                </a:cubicBezTo>
                <a:cubicBezTo>
                  <a:pt x="119327" y="169556"/>
                  <a:pt x="136124" y="171635"/>
                  <a:pt x="150920" y="168676"/>
                </a:cubicBezTo>
                <a:cubicBezTo>
                  <a:pt x="156838" y="159798"/>
                  <a:pt x="160701" y="149132"/>
                  <a:pt x="168675" y="142043"/>
                </a:cubicBezTo>
                <a:cubicBezTo>
                  <a:pt x="225147" y="91845"/>
                  <a:pt x="218852" y="104946"/>
                  <a:pt x="275207" y="79899"/>
                </a:cubicBezTo>
                <a:cubicBezTo>
                  <a:pt x="348928" y="47134"/>
                  <a:pt x="267668" y="72905"/>
                  <a:pt x="381739" y="44388"/>
                </a:cubicBezTo>
                <a:cubicBezTo>
                  <a:pt x="390617" y="35510"/>
                  <a:pt x="396061" y="20217"/>
                  <a:pt x="408372" y="17755"/>
                </a:cubicBezTo>
                <a:cubicBezTo>
                  <a:pt x="446761" y="10077"/>
                  <a:pt x="475110" y="28930"/>
                  <a:pt x="506027" y="44388"/>
                </a:cubicBezTo>
                <a:cubicBezTo>
                  <a:pt x="514905" y="53266"/>
                  <a:pt x="527045" y="59792"/>
                  <a:pt x="532660" y="71021"/>
                </a:cubicBezTo>
                <a:cubicBezTo>
                  <a:pt x="541549" y="88799"/>
                  <a:pt x="548460" y="148966"/>
                  <a:pt x="568170" y="168676"/>
                </a:cubicBezTo>
                <a:cubicBezTo>
                  <a:pt x="574787" y="175293"/>
                  <a:pt x="585925" y="174594"/>
                  <a:pt x="594803" y="177553"/>
                </a:cubicBezTo>
                <a:cubicBezTo>
                  <a:pt x="603681" y="174594"/>
                  <a:pt x="613311" y="173319"/>
                  <a:pt x="621436" y="168676"/>
                </a:cubicBezTo>
                <a:cubicBezTo>
                  <a:pt x="696686" y="125677"/>
                  <a:pt x="622512" y="153522"/>
                  <a:pt x="683580" y="133165"/>
                </a:cubicBezTo>
                <a:cubicBezTo>
                  <a:pt x="938626" y="179536"/>
                  <a:pt x="616509" y="129713"/>
                  <a:pt x="887767" y="142043"/>
                </a:cubicBezTo>
                <a:cubicBezTo>
                  <a:pt x="917914" y="143413"/>
                  <a:pt x="946699" y="155321"/>
                  <a:pt x="976543" y="159798"/>
                </a:cubicBezTo>
                <a:cubicBezTo>
                  <a:pt x="1005954" y="164210"/>
                  <a:pt x="1035728" y="165717"/>
                  <a:pt x="1065320" y="168676"/>
                </a:cubicBezTo>
                <a:cubicBezTo>
                  <a:pt x="1077157" y="171635"/>
                  <a:pt x="1089918" y="172096"/>
                  <a:pt x="1100831" y="177553"/>
                </a:cubicBezTo>
                <a:cubicBezTo>
                  <a:pt x="1108317" y="181296"/>
                  <a:pt x="1110646" y="192662"/>
                  <a:pt x="1118586" y="195309"/>
                </a:cubicBezTo>
                <a:cubicBezTo>
                  <a:pt x="1177073" y="214805"/>
                  <a:pt x="1188656" y="213064"/>
                  <a:pt x="1233996" y="213064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A2DC12C-ACD2-1F47-D289-03AC6D913493}"/>
              </a:ext>
            </a:extLst>
          </p:cNvPr>
          <p:cNvSpPr txBox="1"/>
          <p:nvPr/>
        </p:nvSpPr>
        <p:spPr>
          <a:xfrm>
            <a:off x="3386830" y="3244334"/>
            <a:ext cx="239253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Huang He (Žuta rijeka)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CEA3507-BA4F-9044-5F2F-863C954B265A}"/>
              </a:ext>
            </a:extLst>
          </p:cNvPr>
          <p:cNvSpPr txBox="1"/>
          <p:nvPr/>
        </p:nvSpPr>
        <p:spPr>
          <a:xfrm>
            <a:off x="5022180" y="5133058"/>
            <a:ext cx="253280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dirty="0"/>
              <a:t>Chang Jiang (Duga rijeka)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43D47AA-5B8E-6680-C363-4061A2AE9985}"/>
              </a:ext>
            </a:extLst>
          </p:cNvPr>
          <p:cNvSpPr txBox="1"/>
          <p:nvPr/>
        </p:nvSpPr>
        <p:spPr>
          <a:xfrm>
            <a:off x="3845608" y="6180623"/>
            <a:ext cx="2442976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dirty="0" err="1"/>
              <a:t>Xi</a:t>
            </a:r>
            <a:r>
              <a:rPr lang="hr-HR" dirty="0"/>
              <a:t> Jiang (Zapadna rijeka)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C8D967D2-BA23-FF43-C4E3-0F685A83F284}"/>
              </a:ext>
            </a:extLst>
          </p:cNvPr>
          <p:cNvSpPr/>
          <p:nvPr/>
        </p:nvSpPr>
        <p:spPr>
          <a:xfrm>
            <a:off x="9525740" y="1802167"/>
            <a:ext cx="2343705" cy="1651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/>
              <a:t>Uža Kina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60958236-084C-29C8-9ACE-4704A8F6B311}"/>
              </a:ext>
            </a:extLst>
          </p:cNvPr>
          <p:cNvSpPr/>
          <p:nvPr/>
        </p:nvSpPr>
        <p:spPr>
          <a:xfrm>
            <a:off x="9116070" y="3613666"/>
            <a:ext cx="2957561" cy="30623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/>
              <a:t>nizine uz velike rijeke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D8F5A29-4166-E6A8-9727-D3871CD28069}"/>
              </a:ext>
            </a:extLst>
          </p:cNvPr>
          <p:cNvSpPr txBox="1"/>
          <p:nvPr/>
        </p:nvSpPr>
        <p:spPr>
          <a:xfrm>
            <a:off x="5167192" y="2414740"/>
            <a:ext cx="14891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err="1"/>
              <a:t>Mandžurijska</a:t>
            </a:r>
            <a:r>
              <a:rPr lang="hr-HR" dirty="0"/>
              <a:t> </a:t>
            </a:r>
          </a:p>
          <a:p>
            <a:pPr algn="ctr"/>
            <a:r>
              <a:rPr lang="hr-HR" dirty="0"/>
              <a:t>nizina</a:t>
            </a:r>
          </a:p>
        </p:txBody>
      </p:sp>
    </p:spTree>
    <p:extLst>
      <p:ext uri="{BB962C8B-B14F-4D97-AF65-F5344CB8AC3E}">
        <p14:creationId xmlns:p14="http://schemas.microsoft.com/office/powerpoint/2010/main" val="10997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6DA4E007-335B-4E60-E8C2-6C4028FF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904"/>
            <a:ext cx="10515600" cy="765858"/>
          </a:xfrm>
        </p:spPr>
        <p:txBody>
          <a:bodyPr/>
          <a:lstStyle/>
          <a:p>
            <a:pPr algn="ctr"/>
            <a:r>
              <a:rPr lang="hr-HR" dirty="0"/>
              <a:t>Uža Kina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DDBB891-1845-30BF-2B0C-9497981975CF}"/>
              </a:ext>
            </a:extLst>
          </p:cNvPr>
          <p:cNvSpPr/>
          <p:nvPr/>
        </p:nvSpPr>
        <p:spPr>
          <a:xfrm>
            <a:off x="502297" y="2630543"/>
            <a:ext cx="3164633" cy="3862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poznata je po plodnom žutom mulju kojeg donosi u Veliku kinesku nizinu</a:t>
            </a:r>
          </a:p>
          <a:p>
            <a:pPr marL="342900" indent="-34290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izvorište kineske civilizacije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F3812BE1-2334-A76D-9FDC-A311106E3286}"/>
              </a:ext>
            </a:extLst>
          </p:cNvPr>
          <p:cNvSpPr/>
          <p:nvPr/>
        </p:nvSpPr>
        <p:spPr>
          <a:xfrm>
            <a:off x="4513677" y="2630543"/>
            <a:ext cx="3164633" cy="38578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drugi naziv </a:t>
            </a:r>
            <a:r>
              <a:rPr lang="hr-HR" sz="2400" dirty="0" err="1">
                <a:solidFill>
                  <a:schemeClr val="tx1"/>
                </a:solidFill>
              </a:rPr>
              <a:t>Yangtze</a:t>
            </a:r>
            <a:endParaRPr lang="hr-HR" sz="24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najduža azijska rijeka, važan plovni put</a:t>
            </a:r>
          </a:p>
          <a:p>
            <a:pPr marL="285750" indent="-285750" algn="ctr">
              <a:buFontTx/>
              <a:buChar char="-"/>
            </a:pPr>
            <a:r>
              <a:rPr lang="hr-HR" sz="2400" i="1" dirty="0">
                <a:solidFill>
                  <a:schemeClr val="tx1"/>
                </a:solidFill>
              </a:rPr>
              <a:t>Velikim kanalom </a:t>
            </a:r>
            <a:r>
              <a:rPr lang="hr-HR" sz="2400" dirty="0">
                <a:solidFill>
                  <a:schemeClr val="tx1"/>
                </a:solidFill>
              </a:rPr>
              <a:t>spojena s </a:t>
            </a:r>
            <a:r>
              <a:rPr lang="hr-HR" sz="2400" dirty="0" err="1">
                <a:solidFill>
                  <a:schemeClr val="tx1"/>
                </a:solidFill>
              </a:rPr>
              <a:t>Hunag</a:t>
            </a:r>
            <a:r>
              <a:rPr lang="hr-HR" sz="2400" dirty="0">
                <a:solidFill>
                  <a:schemeClr val="tx1"/>
                </a:solidFill>
              </a:rPr>
              <a:t> He</a:t>
            </a:r>
          </a:p>
          <a:p>
            <a:pPr marL="285750" indent="-28575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na ušću se razvila najveća kineska luka Shanghai</a:t>
            </a:r>
          </a:p>
          <a:p>
            <a:pPr marL="285750" indent="-28575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hidroelektrana </a:t>
            </a:r>
            <a:r>
              <a:rPr lang="hr-HR" sz="2400" dirty="0">
                <a:solidFill>
                  <a:schemeClr val="tx1"/>
                </a:solidFill>
                <a:hlinkClick r:id="rId3"/>
              </a:rPr>
              <a:t>Tri klanca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8E4E0D25-422F-4B05-790C-10B34723D38F}"/>
              </a:ext>
            </a:extLst>
          </p:cNvPr>
          <p:cNvSpPr/>
          <p:nvPr/>
        </p:nvSpPr>
        <p:spPr>
          <a:xfrm>
            <a:off x="8525070" y="2635553"/>
            <a:ext cx="3164633" cy="38578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završava estuarijem </a:t>
            </a:r>
            <a:r>
              <a:rPr lang="hr-HR" sz="2400" dirty="0" err="1">
                <a:solidFill>
                  <a:schemeClr val="tx1"/>
                </a:solidFill>
              </a:rPr>
              <a:t>Zhu</a:t>
            </a:r>
            <a:r>
              <a:rPr lang="hr-HR" sz="2400" dirty="0">
                <a:solidFill>
                  <a:schemeClr val="tx1"/>
                </a:solidFill>
              </a:rPr>
              <a:t> Jiang (Biserna rijeka) uz koji su nastali veliki lučki gradovi</a:t>
            </a:r>
          </a:p>
          <a:p>
            <a:pPr marL="285750" indent="-285750" algn="ctr">
              <a:buFontTx/>
              <a:buChar char="-"/>
            </a:pPr>
            <a:endParaRPr lang="hr-HR" sz="2400" i="1" dirty="0">
              <a:solidFill>
                <a:schemeClr val="tx1"/>
              </a:solidFill>
            </a:endParaRPr>
          </a:p>
          <a:p>
            <a:pPr algn="ctr"/>
            <a:r>
              <a:rPr lang="hr-HR" sz="2400" i="1" dirty="0">
                <a:solidFill>
                  <a:schemeClr val="tx1"/>
                </a:solidFill>
              </a:rPr>
              <a:t>Potraži gradove na karti.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C34519BC-C3F4-7F92-AA9A-35638F4597EF}"/>
              </a:ext>
            </a:extLst>
          </p:cNvPr>
          <p:cNvSpPr/>
          <p:nvPr/>
        </p:nvSpPr>
        <p:spPr>
          <a:xfrm>
            <a:off x="502297" y="2159693"/>
            <a:ext cx="3164632" cy="470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/>
              <a:t>Huang He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B3EAF1E9-010A-FDE0-1C19-B261702478B0}"/>
              </a:ext>
            </a:extLst>
          </p:cNvPr>
          <p:cNvSpPr/>
          <p:nvPr/>
        </p:nvSpPr>
        <p:spPr>
          <a:xfrm>
            <a:off x="4513682" y="2159693"/>
            <a:ext cx="3164632" cy="470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/>
              <a:t>Chang Jiang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2E9004F3-CF42-8343-1B82-BA1693C067D1}"/>
              </a:ext>
            </a:extLst>
          </p:cNvPr>
          <p:cNvSpPr/>
          <p:nvPr/>
        </p:nvSpPr>
        <p:spPr>
          <a:xfrm>
            <a:off x="8525066" y="2159693"/>
            <a:ext cx="3164632" cy="470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 err="1"/>
              <a:t>Xi</a:t>
            </a:r>
            <a:r>
              <a:rPr lang="hr-HR" sz="2800" dirty="0"/>
              <a:t> Jiang</a:t>
            </a:r>
          </a:p>
        </p:txBody>
      </p:sp>
    </p:spTree>
    <p:extLst>
      <p:ext uri="{BB962C8B-B14F-4D97-AF65-F5344CB8AC3E}">
        <p14:creationId xmlns:p14="http://schemas.microsoft.com/office/powerpoint/2010/main" val="17649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FF39417-45F3-0A84-9B4B-67D6D98B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5637245" cy="3304640"/>
          </a:xfrm>
        </p:spPr>
        <p:txBody>
          <a:bodyPr/>
          <a:lstStyle/>
          <a:p>
            <a:r>
              <a:rPr lang="hr-HR" dirty="0"/>
              <a:t>suha i hladna područja</a:t>
            </a:r>
          </a:p>
          <a:p>
            <a:r>
              <a:rPr lang="hr-HR" dirty="0" err="1"/>
              <a:t>visorovni</a:t>
            </a:r>
            <a:r>
              <a:rPr lang="hr-HR" dirty="0"/>
              <a:t> Tibet, </a:t>
            </a:r>
            <a:r>
              <a:rPr lang="hr-HR" dirty="0" err="1"/>
              <a:t>Tarimska</a:t>
            </a:r>
            <a:r>
              <a:rPr lang="hr-HR" dirty="0"/>
              <a:t> zavala i </a:t>
            </a:r>
            <a:r>
              <a:rPr lang="hr-HR" dirty="0" err="1"/>
              <a:t>Džungarija</a:t>
            </a:r>
            <a:endParaRPr lang="hr-HR" dirty="0"/>
          </a:p>
          <a:p>
            <a:r>
              <a:rPr lang="hr-HR" dirty="0"/>
              <a:t>brojni </a:t>
            </a:r>
            <a:r>
              <a:rPr lang="hr-HR" dirty="0" err="1"/>
              <a:t>nekineski</a:t>
            </a:r>
            <a:r>
              <a:rPr lang="hr-HR" dirty="0"/>
              <a:t> narodi poput Tibetanaca, </a:t>
            </a:r>
            <a:r>
              <a:rPr lang="hr-HR" dirty="0" err="1"/>
              <a:t>Ujgura</a:t>
            </a:r>
            <a:r>
              <a:rPr lang="hr-HR" dirty="0"/>
              <a:t> i Mongola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13F6244-585C-C7AE-9DC4-1CCB4240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Vanjska Kina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D68705-C30D-41BC-489B-87809D7A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55" y="1642371"/>
            <a:ext cx="2936033" cy="44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4367D62-6C26-B9BB-A42F-DB8B17C69F1A}"/>
              </a:ext>
            </a:extLst>
          </p:cNvPr>
          <p:cNvSpPr txBox="1"/>
          <p:nvPr/>
        </p:nvSpPr>
        <p:spPr>
          <a:xfrm>
            <a:off x="7619264" y="6109547"/>
            <a:ext cx="305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Protest u </a:t>
            </a:r>
            <a:r>
              <a:rPr lang="hr-HR" dirty="0" err="1"/>
              <a:t>Monterealu</a:t>
            </a:r>
            <a:r>
              <a:rPr lang="hr-HR" dirty="0"/>
              <a:t> u Kanadi</a:t>
            </a:r>
          </a:p>
        </p:txBody>
      </p:sp>
    </p:spTree>
    <p:extLst>
      <p:ext uri="{BB962C8B-B14F-4D97-AF65-F5344CB8AC3E}">
        <p14:creationId xmlns:p14="http://schemas.microsoft.com/office/powerpoint/2010/main" val="7624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8969382-439A-C580-A371-B47B6C056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5257800" cy="3304640"/>
          </a:xfrm>
        </p:spPr>
        <p:txBody>
          <a:bodyPr/>
          <a:lstStyle/>
          <a:p>
            <a:r>
              <a:rPr lang="hr-HR" dirty="0"/>
              <a:t>uvedena 1979. godine, ukinuta 2015. godine</a:t>
            </a:r>
          </a:p>
          <a:p>
            <a:pPr marL="0" indent="0">
              <a:buNone/>
            </a:pPr>
            <a:r>
              <a:rPr lang="hr-HR" i="1" dirty="0"/>
              <a:t>Koji su njezini učinci?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39911AD-A1E5-3E17-EDDA-3AD81CB9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6281057" cy="770868"/>
          </a:xfrm>
        </p:spPr>
        <p:txBody>
          <a:bodyPr/>
          <a:lstStyle/>
          <a:p>
            <a:r>
              <a:rPr lang="hr-HR" dirty="0"/>
              <a:t>Politika jednog djeteta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3F22FB-ED7C-071F-E82D-5975725F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51" y="1263927"/>
            <a:ext cx="4029637" cy="531569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3B931B4-8A36-6B41-C778-32F31DB14490}"/>
              </a:ext>
            </a:extLst>
          </p:cNvPr>
          <p:cNvSpPr txBox="1"/>
          <p:nvPr/>
        </p:nvSpPr>
        <p:spPr>
          <a:xfrm>
            <a:off x="10349388" y="5594073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Dobno-spolna </a:t>
            </a:r>
          </a:p>
          <a:p>
            <a:r>
              <a:rPr lang="hr-HR" dirty="0"/>
              <a:t>struktura Kine </a:t>
            </a:r>
          </a:p>
          <a:p>
            <a:r>
              <a:rPr lang="hr-HR" dirty="0"/>
              <a:t>2020. godine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6EDEC7A-BFA2-B315-2220-E03672557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30" y="1251161"/>
            <a:ext cx="3891480" cy="532416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86A33C19-1FB6-2DCE-10E5-5247775C0257}"/>
              </a:ext>
            </a:extLst>
          </p:cNvPr>
          <p:cNvSpPr txBox="1"/>
          <p:nvPr/>
        </p:nvSpPr>
        <p:spPr>
          <a:xfrm>
            <a:off x="4536931" y="5594073"/>
            <a:ext cx="1668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Dobno-spolna </a:t>
            </a:r>
          </a:p>
          <a:p>
            <a:r>
              <a:rPr lang="hr-HR" dirty="0"/>
              <a:t>struktura Indije </a:t>
            </a:r>
          </a:p>
          <a:p>
            <a:r>
              <a:rPr lang="hr-HR" dirty="0"/>
              <a:t>2020. godine</a:t>
            </a:r>
          </a:p>
        </p:txBody>
      </p:sp>
    </p:spTree>
    <p:extLst>
      <p:ext uri="{BB962C8B-B14F-4D97-AF65-F5344CB8AC3E}">
        <p14:creationId xmlns:p14="http://schemas.microsoft.com/office/powerpoint/2010/main" val="2644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96BFC42-91C6-8EE5-6538-55ACD249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633"/>
            <a:ext cx="10515600" cy="1319938"/>
          </a:xfrm>
        </p:spPr>
        <p:txBody>
          <a:bodyPr/>
          <a:lstStyle/>
          <a:p>
            <a:pPr algn="ctr"/>
            <a:r>
              <a:rPr lang="hr-HR" dirty="0"/>
              <a:t>Kineski gradovi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588BBFA-5FB9-276C-2F6D-3691E9191DBF}"/>
              </a:ext>
            </a:extLst>
          </p:cNvPr>
          <p:cNvSpPr txBox="1"/>
          <p:nvPr/>
        </p:nvSpPr>
        <p:spPr>
          <a:xfrm>
            <a:off x="167951" y="2015412"/>
            <a:ext cx="895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/>
              <a:t>Gotovo 100 milijunskih gradova, po svojoj veličini i značaju ističu se…</a:t>
            </a:r>
          </a:p>
        </p:txBody>
      </p:sp>
      <p:pic>
        <p:nvPicPr>
          <p:cNvPr id="3074" name="Picture 2" descr="Free Landscape Photo of Night City Stock Photo">
            <a:extLst>
              <a:ext uri="{FF2B5EF4-FFF2-40B4-BE49-F238E27FC236}">
                <a16:creationId xmlns:a16="http://schemas.microsoft.com/office/drawing/2014/main" id="{54FEC069-5E6A-D2D6-A0D6-5B63B59C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8" y="2711086"/>
            <a:ext cx="5000236" cy="333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D3B3F36-35CF-A9EA-1448-74B1665320C0}"/>
              </a:ext>
            </a:extLst>
          </p:cNvPr>
          <p:cNvSpPr txBox="1"/>
          <p:nvPr/>
        </p:nvSpPr>
        <p:spPr>
          <a:xfrm>
            <a:off x="1558013" y="6100105"/>
            <a:ext cx="29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Shanghai, najveći kineski grad</a:t>
            </a:r>
          </a:p>
        </p:txBody>
      </p:sp>
      <p:pic>
        <p:nvPicPr>
          <p:cNvPr id="3076" name="Picture 4" descr="Free High-rise Buildings Stock Photo">
            <a:extLst>
              <a:ext uri="{FF2B5EF4-FFF2-40B4-BE49-F238E27FC236}">
                <a16:creationId xmlns:a16="http://schemas.microsoft.com/office/drawing/2014/main" id="{7A32F739-72C5-CC76-36A8-E4E3F688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711086"/>
            <a:ext cx="5009515" cy="333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96A4229-F007-C3FF-8542-38385D4AA52E}"/>
              </a:ext>
            </a:extLst>
          </p:cNvPr>
          <p:cNvSpPr txBox="1"/>
          <p:nvPr/>
        </p:nvSpPr>
        <p:spPr>
          <a:xfrm>
            <a:off x="7415221" y="6096213"/>
            <a:ext cx="32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Beijing</a:t>
            </a:r>
            <a:r>
              <a:rPr lang="hr-HR" dirty="0"/>
              <a:t> (Peking), glavni grad Kine</a:t>
            </a:r>
          </a:p>
        </p:txBody>
      </p:sp>
    </p:spTree>
    <p:extLst>
      <p:ext uri="{BB962C8B-B14F-4D97-AF65-F5344CB8AC3E}">
        <p14:creationId xmlns:p14="http://schemas.microsoft.com/office/powerpoint/2010/main" val="32910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Ferris Wheel in Tianjin, China  Stock Photo">
            <a:extLst>
              <a:ext uri="{FF2B5EF4-FFF2-40B4-BE49-F238E27FC236}">
                <a16:creationId xmlns:a16="http://schemas.microsoft.com/office/drawing/2014/main" id="{0A08F7DE-DB7A-3691-C878-3CFB752E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8" y="2015412"/>
            <a:ext cx="5262465" cy="35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867FA83-BF17-8E6F-6561-51D6A42A927B}"/>
              </a:ext>
            </a:extLst>
          </p:cNvPr>
          <p:cNvSpPr txBox="1"/>
          <p:nvPr/>
        </p:nvSpPr>
        <p:spPr>
          <a:xfrm>
            <a:off x="2656238" y="567301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Tijanjin</a:t>
            </a:r>
            <a:endParaRPr lang="hr-HR" dirty="0"/>
          </a:p>
        </p:txBody>
      </p:sp>
      <p:pic>
        <p:nvPicPr>
          <p:cNvPr id="5122" name="Picture 2" descr="Free High-rise Buildings During Nighttime Stock Photo">
            <a:extLst>
              <a:ext uri="{FF2B5EF4-FFF2-40B4-BE49-F238E27FC236}">
                <a16:creationId xmlns:a16="http://schemas.microsoft.com/office/drawing/2014/main" id="{BFE325BD-50E6-A6F3-A3BF-76158508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03" y="2015412"/>
            <a:ext cx="5262465" cy="35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F4888EB-B1E7-3C1D-E07E-C20EE8B69534}"/>
              </a:ext>
            </a:extLst>
          </p:cNvPr>
          <p:cNvSpPr txBox="1"/>
          <p:nvPr/>
        </p:nvSpPr>
        <p:spPr>
          <a:xfrm>
            <a:off x="8796131" y="567301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Gunagzhou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931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441</Words>
  <Application>Microsoft Office PowerPoint</Application>
  <PresentationFormat>Široki zaslon</PresentationFormat>
  <Paragraphs>79</Paragraphs>
  <Slides>14</Slides>
  <Notes>7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Kina</vt:lpstr>
      <vt:lpstr>Kina – opća obilježja</vt:lpstr>
      <vt:lpstr>PowerPoint prezentacija</vt:lpstr>
      <vt:lpstr>PowerPoint prezentacija</vt:lpstr>
      <vt:lpstr>Uža Kina</vt:lpstr>
      <vt:lpstr>Vanjska Kina</vt:lpstr>
      <vt:lpstr>Politika jednog djeteta </vt:lpstr>
      <vt:lpstr>Kineski gradovi</vt:lpstr>
      <vt:lpstr>PowerPoint prezentacija</vt:lpstr>
      <vt:lpstr>PowerPoint prezentacija</vt:lpstr>
      <vt:lpstr>Gospodarstvo</vt:lpstr>
      <vt:lpstr>Kineski brendovi</vt:lpstr>
      <vt:lpstr>Između tradicije i modernizacije - Bejing</vt:lpstr>
      <vt:lpstr>Najviša željeznica na svijetu - Tibet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VLADIĆ</dc:creator>
  <cp:lastModifiedBy>MARKO VLADIĆ</cp:lastModifiedBy>
  <cp:revision>1</cp:revision>
  <dcterms:created xsi:type="dcterms:W3CDTF">2022-09-01T14:43:43Z</dcterms:created>
  <dcterms:modified xsi:type="dcterms:W3CDTF">2022-09-19T06:53:40Z</dcterms:modified>
</cp:coreProperties>
</file>